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3" r:id="rId3"/>
    <p:sldId id="275" r:id="rId4"/>
    <p:sldId id="304" r:id="rId5"/>
    <p:sldId id="306" r:id="rId6"/>
    <p:sldId id="307" r:id="rId7"/>
    <p:sldId id="305" r:id="rId8"/>
    <p:sldId id="308" r:id="rId9"/>
    <p:sldId id="302" r:id="rId10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15151"/>
    <a:srgbClr val="AEE836"/>
    <a:srgbClr val="4EB2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Objects="1">
      <p:cViewPr>
        <p:scale>
          <a:sx n="92" d="100"/>
          <a:sy n="92" d="100"/>
        </p:scale>
        <p:origin x="-24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5E3EBA4-B2A7-4A0A-8E28-FA32A689D9B4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0826633-95E0-4246-87C9-ECEF5DD47E8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C638F45-D525-4AE4-B939-D9BAF7E32C7C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4FC8B7A-1267-4288-9625-975B43C8599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Roman"/>
        <a:ea typeface="ＭＳ Ｐゴシック" pitchFamily="43" charset="-128"/>
        <a:cs typeface="ＭＳ Ｐゴシック" pitchFamily="4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Roman"/>
        <a:ea typeface="ＭＳ Ｐゴシック" pitchFamily="4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Roman"/>
        <a:ea typeface="ＭＳ Ｐゴシック" pitchFamily="4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Roman"/>
        <a:ea typeface="ＭＳ Ｐゴシック" pitchFamily="4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Roman"/>
        <a:ea typeface="ＭＳ Ｐゴシック" pitchFamily="4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da-DK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9110-D371-45DB-99E8-DAEF460EF975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80CB-14B8-4C6A-B7FB-485094B470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096A-0930-474A-9BEE-0DC88150AE64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A4B8-8471-41B8-BFCD-4B948DE2903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BEB3-8C48-4BE0-8287-F9C9A139D438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E1E4-A296-455A-8435-875FC089FF3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CAF1-34B5-4AF4-9C7C-C4DFEE3511CD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D3F9-B07B-4525-9695-D245F54E68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EA1B-3944-43E3-AADB-29EEF53DBCF4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4B92-689A-4133-A0D8-AA2080FBBFA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34D2-C893-4A42-8292-FB98D6C28501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0F5B-EF26-4E0D-803D-898953D639F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EBF2-AAA3-4B11-A22C-19B03250F517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983B-FF3B-4F29-A3A0-7AE73902B2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990C5AD-3257-44D5-BD2D-4CECD16F30EB}" type="datetime1">
              <a:rPr lang="da-DK"/>
              <a:pPr>
                <a:defRPr/>
              </a:pPr>
              <a:t>07-06-2010</a:t>
            </a:fld>
            <a:endParaRPr lang="da-DK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C031BB9-E3C2-4011-9357-29818AFF7A8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57200" y="4572000"/>
            <a:ext cx="8229600" cy="1588"/>
          </a:xfrm>
          <a:prstGeom prst="line">
            <a:avLst/>
          </a:prstGeom>
          <a:noFill/>
          <a:ln w="50800">
            <a:solidFill>
              <a:srgbClr val="5959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75" r:id="rId7"/>
  </p:sldLayoutIdLst>
  <p:transition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utigerRoman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Roman" charset="0"/>
          <a:ea typeface="ＭＳ Ｐゴシック" pitchFamily="43" charset="-128"/>
          <a:cs typeface="ＭＳ Ｐゴシック" pitchFamily="4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Roman" charset="0"/>
          <a:ea typeface="ＭＳ Ｐゴシック" pitchFamily="43" charset="-128"/>
          <a:cs typeface="ＭＳ Ｐゴシック" pitchFamily="4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Roman" charset="0"/>
          <a:ea typeface="ＭＳ Ｐゴシック" pitchFamily="43" charset="-128"/>
          <a:cs typeface="ＭＳ Ｐゴシック" pitchFamily="4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utigerRoman" charset="0"/>
          <a:ea typeface="ＭＳ Ｐゴシック" pitchFamily="43" charset="-128"/>
          <a:cs typeface="ＭＳ Ｐゴシック" pitchFamily="4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 10" charset="0"/>
          <a:ea typeface="ＭＳ Ｐゴシック" pitchFamily="43" charset="-128"/>
          <a:cs typeface="ＭＳ Ｐゴシック" pitchFamily="4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 10" charset="0"/>
          <a:ea typeface="ＭＳ Ｐゴシック" pitchFamily="43" charset="-128"/>
          <a:cs typeface="ＭＳ Ｐゴシック" pitchFamily="4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 10" charset="0"/>
          <a:ea typeface="ＭＳ Ｐゴシック" pitchFamily="43" charset="-128"/>
          <a:cs typeface="ＭＳ Ｐゴシック" pitchFamily="4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 10" charset="0"/>
          <a:ea typeface="ＭＳ Ｐゴシック" pitchFamily="43" charset="-128"/>
          <a:cs typeface="ＭＳ Ｐゴシック" pitchFamily="4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FrutigerRoman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Roman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Roman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Roman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"/>
          <p:cNvSpPr txBox="1">
            <a:spLocks noChangeArrowheads="1"/>
          </p:cNvSpPr>
          <p:nvPr/>
        </p:nvSpPr>
        <p:spPr bwMode="auto">
          <a:xfrm>
            <a:off x="430213" y="976313"/>
            <a:ext cx="82819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US" sz="1600">
              <a:solidFill>
                <a:srgbClr val="FFFFFF"/>
              </a:solidFill>
              <a:latin typeface="FrutigerRoman"/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FFFF"/>
                </a:solidFill>
                <a:latin typeface="FrutigerRoman"/>
              </a:rPr>
              <a:t>TrustNordisk is the result of the 2008 merger between Trust Film Sales and Nordisk Film International Sales. </a:t>
            </a:r>
          </a:p>
          <a:p>
            <a:pPr>
              <a:lnSpc>
                <a:spcPct val="80000"/>
              </a:lnSpc>
            </a:pPr>
            <a:endParaRPr lang="da-DK" sz="1600">
              <a:solidFill>
                <a:schemeClr val="bg1"/>
              </a:solidFill>
              <a:latin typeface="FrutigerRoman"/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latin typeface="FrutigerRoman"/>
              </a:rPr>
              <a:t> </a:t>
            </a:r>
            <a:endParaRPr lang="da-DK" sz="1600">
              <a:solidFill>
                <a:schemeClr val="bg1"/>
              </a:solidFill>
              <a:latin typeface="FrutigerRoman"/>
            </a:endParaRPr>
          </a:p>
          <a:p>
            <a:r>
              <a:rPr lang="da-DK" sz="1600">
                <a:solidFill>
                  <a:schemeClr val="bg1"/>
                </a:solidFill>
                <a:latin typeface="FrutigerRoman"/>
              </a:rPr>
              <a:t>Trust being the sales arm of Zentropa owned by Peter Ålbæk and Lars von Trier and</a:t>
            </a:r>
          </a:p>
          <a:p>
            <a:r>
              <a:rPr lang="da-DK" sz="1600">
                <a:solidFill>
                  <a:schemeClr val="bg1"/>
                </a:solidFill>
                <a:latin typeface="FrutigerRoman"/>
              </a:rPr>
              <a:t>Nordisk being the oldest Production company in the world. Founded in 1906</a:t>
            </a:r>
          </a:p>
          <a:p>
            <a:endParaRPr lang="da-DK" sz="1600">
              <a:solidFill>
                <a:schemeClr val="bg1"/>
              </a:solidFill>
              <a:latin typeface="FrutigerRoman"/>
            </a:endParaRPr>
          </a:p>
          <a:p>
            <a:r>
              <a:rPr lang="da-DK" sz="1600">
                <a:solidFill>
                  <a:schemeClr val="bg1"/>
                </a:solidFill>
                <a:latin typeface="FrutigerRoman"/>
              </a:rPr>
              <a:t>Not easy to combine the old tradional company with the Polar bear and the quer  and untraditional  man with the cigar.</a:t>
            </a:r>
          </a:p>
          <a:p>
            <a:endParaRPr lang="da-DK" sz="1400">
              <a:solidFill>
                <a:schemeClr val="bg1"/>
              </a:solidFill>
              <a:latin typeface="FrutigerRoman"/>
            </a:endParaRPr>
          </a:p>
          <a:p>
            <a:endParaRPr lang="da-DK" sz="1400">
              <a:solidFill>
                <a:schemeClr val="bg1"/>
              </a:solidFill>
              <a:latin typeface="FrutigerRoman"/>
            </a:endParaRPr>
          </a:p>
        </p:txBody>
      </p:sp>
      <p:pic>
        <p:nvPicPr>
          <p:cNvPr id="12290" name="Picture 11" descr="NF_LOGO_POS_RGB3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9663" y="4706938"/>
            <a:ext cx="12795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2" descr="zentropalogo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665788"/>
            <a:ext cx="86042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332163" y="179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  <p:pic>
        <p:nvPicPr>
          <p:cNvPr id="12293" name="Billede 9" descr="ole olsen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706938"/>
            <a:ext cx="13335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Billede 10" descr="cigar aalbae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973638"/>
            <a:ext cx="2095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Billede 11" descr="nordisk oprindelig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4619625"/>
            <a:ext cx="18018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nattevagt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304800"/>
            <a:ext cx="12636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repris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75" y="1928813"/>
            <a:ext cx="18097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438150" y="4876800"/>
            <a:ext cx="7620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FrutigerRoman"/>
              </a:rPr>
              <a:t>ARTHOUSE: Acclaimed Directors and/or selected for Major Festivals.</a:t>
            </a:r>
          </a:p>
          <a:p>
            <a:pPr>
              <a:buFont typeface="Arial" charset="0"/>
              <a:buChar char="•"/>
            </a:pPr>
            <a:endParaRPr lang="en-US" sz="1600">
              <a:solidFill>
                <a:schemeClr val="bg1"/>
              </a:solidFill>
              <a:latin typeface="FrutigerRoman"/>
            </a:endParaRPr>
          </a:p>
          <a:p>
            <a:r>
              <a:rPr lang="en-US" sz="1600">
                <a:solidFill>
                  <a:schemeClr val="bg1"/>
                </a:solidFill>
                <a:latin typeface="FrutigerRoman"/>
              </a:rPr>
              <a:t>MAINSTREAM:  Genre titles (thriller, horror, crime) , Drama, Comedy</a:t>
            </a:r>
          </a:p>
          <a:p>
            <a:endParaRPr lang="da-DK">
              <a:solidFill>
                <a:schemeClr val="bg1"/>
              </a:solidFill>
              <a:latin typeface="FrutigerRoman"/>
            </a:endParaRPr>
          </a:p>
          <a:p>
            <a:r>
              <a:rPr lang="da-DK">
                <a:solidFill>
                  <a:schemeClr val="bg1"/>
                </a:solidFill>
                <a:latin typeface="FrutigerRoman"/>
              </a:rPr>
              <a:t>FAMILY: Children Films, Animation, Adventure, Children Series</a:t>
            </a:r>
          </a:p>
        </p:txBody>
      </p:sp>
      <p:pic>
        <p:nvPicPr>
          <p:cNvPr id="14341" name="Picture 5" descr="IOLS_Poster_01_RGB_big.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0988" y="304800"/>
            <a:ext cx="21463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amazonjac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5325" y="914400"/>
            <a:ext cx="17113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6269038" y="304800"/>
            <a:ext cx="2519362" cy="646113"/>
          </a:xfrm>
          <a:prstGeom prst="rect">
            <a:avLst/>
          </a:prstGeom>
          <a:solidFill>
            <a:srgbClr val="AEE836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FrutigerRoman"/>
              </a:rPr>
              <a:t>FAMILY</a:t>
            </a:r>
            <a:endParaRPr lang="en-US">
              <a:solidFill>
                <a:srgbClr val="FFFFFF"/>
              </a:solidFill>
              <a:latin typeface="FrutigerRoman"/>
            </a:endParaRPr>
          </a:p>
        </p:txBody>
      </p:sp>
      <p:pic>
        <p:nvPicPr>
          <p:cNvPr id="14344" name="Picture 9" descr="Pusher-germany.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8188" y="1658938"/>
            <a:ext cx="18446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losttreasure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21363" y="2286000"/>
            <a:ext cx="16192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" descr="ATALEoftwomozzies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4738" y="2643188"/>
            <a:ext cx="1363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 descr="cold_prey_2_poster_UK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82900" y="428625"/>
            <a:ext cx="170021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2882900" y="304800"/>
            <a:ext cx="3509963" cy="646113"/>
          </a:xfrm>
          <a:prstGeom prst="rect">
            <a:avLst/>
          </a:prstGeom>
          <a:solidFill>
            <a:srgbClr val="4EB2E3">
              <a:alpha val="7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600">
                <a:solidFill>
                  <a:srgbClr val="FFFFFF"/>
                </a:solidFill>
                <a:latin typeface="FrutigerRoman"/>
              </a:rPr>
              <a:t>MAINSTREAM</a:t>
            </a:r>
            <a:endParaRPr lang="da-DK" sz="4000">
              <a:solidFill>
                <a:srgbClr val="FFFFFF"/>
              </a:solidFill>
              <a:latin typeface="FrutigerRoman"/>
            </a:endParaRP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2025" y="315913"/>
            <a:ext cx="1920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 descr="affiche Elling définitif.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1513" y="2643188"/>
            <a:ext cx="1398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Box 12"/>
          <p:cNvSpPr txBox="1">
            <a:spLocks noChangeArrowheads="1"/>
          </p:cNvSpPr>
          <p:nvPr/>
        </p:nvSpPr>
        <p:spPr bwMode="auto">
          <a:xfrm>
            <a:off x="142875" y="304800"/>
            <a:ext cx="2740025" cy="646113"/>
          </a:xfrm>
          <a:prstGeom prst="rect">
            <a:avLst/>
          </a:prstGeom>
          <a:solidFill>
            <a:srgbClr val="66006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600">
                <a:solidFill>
                  <a:srgbClr val="FFFFFF"/>
                </a:solidFill>
                <a:latin typeface="FrutigerRoman"/>
              </a:rPr>
              <a:t>ARTHOUSE</a:t>
            </a:r>
          </a:p>
        </p:txBody>
      </p:sp>
      <p:pic>
        <p:nvPicPr>
          <p:cNvPr id="14352" name="Picture 6" descr="the art of negative thinking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5" y="2574925"/>
            <a:ext cx="13747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Metropia</a:t>
            </a:r>
            <a:br>
              <a:rPr lang="da-DK" smtClean="0">
                <a:solidFill>
                  <a:schemeClr val="bg1"/>
                </a:solidFill>
              </a:rPr>
            </a:br>
            <a:r>
              <a:rPr lang="da-DK" sz="2400" smtClean="0">
                <a:solidFill>
                  <a:schemeClr val="bg1"/>
                </a:solidFill>
              </a:rPr>
              <a:t>directed by Tarik Saleh</a:t>
            </a:r>
          </a:p>
        </p:txBody>
      </p:sp>
      <p:sp>
        <p:nvSpPr>
          <p:cNvPr id="36877" name="Rectangl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Back ground within documentaries (Gitmo, Sacrifico – Who betrayed Che Guevara</a:t>
            </a:r>
          </a:p>
          <a:p>
            <a:r>
              <a:rPr lang="da-DK" smtClean="0">
                <a:solidFill>
                  <a:schemeClr val="bg1"/>
                </a:solidFill>
              </a:rPr>
              <a:t>Co founder of Atmo Animation.</a:t>
            </a:r>
          </a:p>
          <a:p>
            <a:r>
              <a:rPr lang="da-DK" smtClean="0">
                <a:solidFill>
                  <a:schemeClr val="bg1"/>
                </a:solidFill>
              </a:rPr>
              <a:t>Metropia is developed together with Martin Hultman</a:t>
            </a:r>
          </a:p>
        </p:txBody>
      </p:sp>
      <p:pic>
        <p:nvPicPr>
          <p:cNvPr id="36878" name="Picture 14" descr="Metropia-small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833938"/>
            <a:ext cx="3594100" cy="2024062"/>
          </a:xfrm>
          <a:prstGeom prst="rect">
            <a:avLst/>
          </a:prstGeom>
          <a:noFill/>
        </p:spPr>
      </p:pic>
      <p:pic>
        <p:nvPicPr>
          <p:cNvPr id="36880" name="Picture 16" descr="metropia_photo_atmo_still_2-li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957763"/>
            <a:ext cx="3657600" cy="19002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Metropia</a:t>
            </a:r>
            <a:br>
              <a:rPr lang="da-DK" smtClean="0">
                <a:solidFill>
                  <a:schemeClr val="bg1"/>
                </a:solidFill>
              </a:rPr>
            </a:br>
            <a:r>
              <a:rPr lang="da-DK" sz="2400" smtClean="0">
                <a:solidFill>
                  <a:schemeClr val="bg1"/>
                </a:solidFill>
              </a:rPr>
              <a:t>directed by Tarik Saleh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Back ground within documentaries (Gitmo, Sacrifico – Who betrayed Che Guevara</a:t>
            </a:r>
          </a:p>
          <a:p>
            <a:r>
              <a:rPr lang="da-DK" smtClean="0">
                <a:solidFill>
                  <a:schemeClr val="bg1"/>
                </a:solidFill>
              </a:rPr>
              <a:t>Co founder of Atmo Animation.</a:t>
            </a:r>
          </a:p>
          <a:p>
            <a:r>
              <a:rPr lang="da-DK" smtClean="0">
                <a:solidFill>
                  <a:schemeClr val="bg1"/>
                </a:solidFill>
              </a:rPr>
              <a:t>Metropia is developed together with Martin Hultman</a:t>
            </a:r>
          </a:p>
        </p:txBody>
      </p:sp>
      <p:pic>
        <p:nvPicPr>
          <p:cNvPr id="44036" name="Picture 4" descr="Metropia-small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833938"/>
            <a:ext cx="3594100" cy="2024062"/>
          </a:xfrm>
          <a:prstGeom prst="rect">
            <a:avLst/>
          </a:prstGeom>
          <a:noFill/>
        </p:spPr>
      </p:pic>
      <p:pic>
        <p:nvPicPr>
          <p:cNvPr id="44037" name="Picture 5" descr="metropia_photo_atmo_still_2-li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957763"/>
            <a:ext cx="3657600" cy="19002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Metropia</a:t>
            </a:r>
            <a:br>
              <a:rPr lang="da-DK" smtClean="0">
                <a:solidFill>
                  <a:schemeClr val="bg1"/>
                </a:solidFill>
              </a:rPr>
            </a:br>
            <a:r>
              <a:rPr lang="da-DK" sz="2400" smtClean="0">
                <a:solidFill>
                  <a:schemeClr val="bg1"/>
                </a:solidFill>
              </a:rPr>
              <a:t>Facts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Genre: Scifi Thriller Animation</a:t>
            </a:r>
          </a:p>
          <a:p>
            <a:r>
              <a:rPr lang="da-DK" smtClean="0">
                <a:solidFill>
                  <a:schemeClr val="bg1"/>
                </a:solidFill>
              </a:rPr>
              <a:t>Budget: € 3,5 million</a:t>
            </a:r>
          </a:p>
          <a:p>
            <a:r>
              <a:rPr lang="da-DK" smtClean="0">
                <a:solidFill>
                  <a:schemeClr val="bg1"/>
                </a:solidFill>
              </a:rPr>
              <a:t>Target group: 15 years and up. More male orienated</a:t>
            </a:r>
          </a:p>
          <a:p>
            <a:endParaRPr lang="da-DK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</p:txBody>
      </p:sp>
      <p:pic>
        <p:nvPicPr>
          <p:cNvPr id="45060" name="Picture 4" descr="Metropia-small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833938"/>
            <a:ext cx="3594100" cy="2024062"/>
          </a:xfrm>
          <a:prstGeom prst="rect">
            <a:avLst/>
          </a:prstGeom>
          <a:noFill/>
        </p:spPr>
      </p:pic>
      <p:pic>
        <p:nvPicPr>
          <p:cNvPr id="45061" name="Picture 5" descr="metropia_photo_atmo_still_2-li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957763"/>
            <a:ext cx="3657600" cy="19002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>
                <a:solidFill>
                  <a:schemeClr val="bg1"/>
                </a:solidFill>
              </a:rPr>
              <a:t>Metropia</a:t>
            </a:r>
            <a:br>
              <a:rPr lang="da-DK" sz="3200" smtClean="0">
                <a:solidFill>
                  <a:schemeClr val="bg1"/>
                </a:solidFill>
              </a:rPr>
            </a:br>
            <a:r>
              <a:rPr lang="da-DK" sz="1800" smtClean="0">
                <a:solidFill>
                  <a:schemeClr val="bg1"/>
                </a:solidFill>
              </a:rPr>
              <a:t>The Story</a:t>
            </a:r>
            <a:br>
              <a:rPr lang="da-DK" sz="1800" smtClean="0">
                <a:solidFill>
                  <a:schemeClr val="bg1"/>
                </a:solidFill>
              </a:rPr>
            </a:br>
            <a:endParaRPr lang="da-DK" sz="1800" smtClean="0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v-SE" smtClean="0">
                <a:solidFill>
                  <a:schemeClr val="bg1"/>
                </a:solidFill>
              </a:rPr>
              <a:t>METROPIA takes place in a not-so-distant future. </a:t>
            </a:r>
          </a:p>
          <a:p>
            <a:pPr>
              <a:buFont typeface="Arial" charset="0"/>
              <a:buNone/>
            </a:pPr>
            <a:r>
              <a:rPr lang="sv-SE" smtClean="0">
                <a:solidFill>
                  <a:schemeClr val="bg1"/>
                </a:solidFill>
              </a:rPr>
              <a:t>The world is running out of oil and the underground train Systems have been connected into a gigantic subway network beneath Europe. </a:t>
            </a:r>
          </a:p>
          <a:p>
            <a:pPr>
              <a:buFont typeface="Arial" charset="0"/>
              <a:buNone/>
            </a:pPr>
            <a:r>
              <a:rPr lang="sv-SE" smtClean="0">
                <a:solidFill>
                  <a:schemeClr val="bg1"/>
                </a:solidFill>
              </a:rPr>
              <a:t>Through this system the Government is able to manipulate with peoples minds and Roger sets out to stop this conspiracy</a:t>
            </a:r>
            <a:endParaRPr lang="da-DK" smtClean="0">
              <a:solidFill>
                <a:schemeClr val="bg1"/>
              </a:solidFill>
            </a:endParaRPr>
          </a:p>
        </p:txBody>
      </p:sp>
      <p:pic>
        <p:nvPicPr>
          <p:cNvPr id="43012" name="Picture 4" descr="Metropia-small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833938"/>
            <a:ext cx="3594100" cy="2024062"/>
          </a:xfrm>
          <a:prstGeom prst="rect">
            <a:avLst/>
          </a:prstGeom>
          <a:noFill/>
        </p:spPr>
      </p:pic>
      <p:pic>
        <p:nvPicPr>
          <p:cNvPr id="43013" name="Picture 5" descr="metropia_photo_atmo_still_2-li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957763"/>
            <a:ext cx="3657600" cy="19002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Old Classics in New Suroundings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The Olsen Gang is a classic in Scandinavia in the 60’ies and 70’ies. Later they were made as family titles and now the first Stereoscopic 3D animation is on its way.</a:t>
            </a:r>
          </a:p>
        </p:txBody>
      </p:sp>
      <p:pic>
        <p:nvPicPr>
          <p:cNvPr id="46084" name="Picture 4" descr="The Olsen Gang1_Habor_Print_photo_Nordiskfilm and A-fi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068638"/>
            <a:ext cx="3529013" cy="2116137"/>
          </a:xfrm>
          <a:prstGeom prst="rect">
            <a:avLst/>
          </a:prstGeom>
          <a:noFill/>
        </p:spPr>
      </p:pic>
      <p:pic>
        <p:nvPicPr>
          <p:cNvPr id="46085" name="Picture 5" descr="OB jr lille"/>
          <p:cNvPicPr>
            <a:picLocks noChangeAspect="1" noChangeArrowheads="1"/>
          </p:cNvPicPr>
          <p:nvPr/>
        </p:nvPicPr>
        <p:blipFill>
          <a:blip r:embed="rId3"/>
          <a:srcRect b="39305"/>
          <a:stretch>
            <a:fillRect/>
          </a:stretch>
        </p:blipFill>
        <p:spPr bwMode="auto">
          <a:xfrm>
            <a:off x="3348038" y="4859338"/>
            <a:ext cx="1895475" cy="1728787"/>
          </a:xfrm>
          <a:prstGeom prst="rect">
            <a:avLst/>
          </a:prstGeom>
          <a:noFill/>
        </p:spPr>
      </p:pic>
      <p:pic>
        <p:nvPicPr>
          <p:cNvPr id="46086" name="Picture 6" descr="ob gl li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68638"/>
            <a:ext cx="2314575" cy="1568450"/>
          </a:xfrm>
          <a:prstGeom prst="rect">
            <a:avLst/>
          </a:prstGeom>
          <a:noFill/>
        </p:spPr>
      </p:pic>
      <p:pic>
        <p:nvPicPr>
          <p:cNvPr id="46087" name="Picture 7" descr="ob2 gl li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" y="4848225"/>
            <a:ext cx="2565400" cy="1739900"/>
          </a:xfrm>
          <a:prstGeom prst="rect">
            <a:avLst/>
          </a:prstGeom>
          <a:noFill/>
        </p:spPr>
      </p:pic>
      <p:pic>
        <p:nvPicPr>
          <p:cNvPr id="46088" name="Picture 8" descr="ob jr 2 lil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1175" y="3068638"/>
            <a:ext cx="2192338" cy="1463675"/>
          </a:xfrm>
          <a:prstGeom prst="rect">
            <a:avLst/>
          </a:prstGeom>
          <a:noFill/>
        </p:spPr>
      </p:pic>
      <p:pic>
        <p:nvPicPr>
          <p:cNvPr id="46089" name="Picture 9" descr="OB ani lil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4962525"/>
            <a:ext cx="2890838" cy="1625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581400" y="3636963"/>
            <a:ext cx="3886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rgbClr val="FFFFFF"/>
              </a:solidFill>
              <a:latin typeface="FrutigerRoman"/>
            </a:endParaRPr>
          </a:p>
          <a:p>
            <a:endParaRPr lang="da-DK" sz="1600">
              <a:solidFill>
                <a:srgbClr val="FFFFFF"/>
              </a:solidFill>
              <a:latin typeface="FrutigerRoman"/>
            </a:endParaRPr>
          </a:p>
          <a:p>
            <a:r>
              <a:rPr lang="da-DK" sz="1600">
                <a:solidFill>
                  <a:srgbClr val="FFFFFF"/>
                </a:solidFill>
                <a:latin typeface="FrutigerRoman"/>
              </a:rPr>
              <a:t>www.trustnordisk.com</a:t>
            </a:r>
          </a:p>
          <a:p>
            <a:pPr>
              <a:spcBef>
                <a:spcPct val="50000"/>
              </a:spcBef>
            </a:pPr>
            <a:endParaRPr lang="en-US" sz="1600">
              <a:latin typeface="FrutigerRoman"/>
            </a:endParaRPr>
          </a:p>
        </p:txBody>
      </p:sp>
      <p:pic>
        <p:nvPicPr>
          <p:cNvPr id="33795" name="Picture 3" descr="Billed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22875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Office Theme">
      <a:majorFont>
        <a:latin typeface="Tahoma 10"/>
        <a:ea typeface="ＭＳ Ｐゴシック"/>
        <a:cs typeface="ＭＳ Ｐゴシック"/>
      </a:majorFont>
      <a:minorFont>
        <a:latin typeface="Tahoma 10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10387</TotalTime>
  <Words>253</Words>
  <Application>Microsoft Office PowerPoint</Application>
  <PresentationFormat>Skærmshow (4:3)</PresentationFormat>
  <Paragraphs>37</Paragraphs>
  <Slides>9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Designskabeloner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FrutigerRoman</vt:lpstr>
      <vt:lpstr>Tahoma 10</vt:lpstr>
      <vt:lpstr>Calibri</vt:lpstr>
      <vt:lpstr>9_Office Theme</vt:lpstr>
      <vt:lpstr>Dias nummer 1</vt:lpstr>
      <vt:lpstr>Dias nummer 2</vt:lpstr>
      <vt:lpstr>Dias nummer 3</vt:lpstr>
      <vt:lpstr>Metropia directed by Tarik Saleh</vt:lpstr>
      <vt:lpstr>Metropia directed by Tarik Saleh</vt:lpstr>
      <vt:lpstr>Metropia Facts</vt:lpstr>
      <vt:lpstr>Metropia The Story </vt:lpstr>
      <vt:lpstr>Old Classics in New Suroundings</vt:lpstr>
      <vt:lpstr>Dias nummer 9</vt:lpstr>
    </vt:vector>
  </TitlesOfParts>
  <Company>KHS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 Lykke</dc:creator>
  <cp:lastModifiedBy>T</cp:lastModifiedBy>
  <cp:revision>112</cp:revision>
  <cp:lastPrinted>2008-11-18T09:19:12Z</cp:lastPrinted>
  <dcterms:created xsi:type="dcterms:W3CDTF">2008-12-03T12:25:36Z</dcterms:created>
  <dcterms:modified xsi:type="dcterms:W3CDTF">2010-06-07T10:57:28Z</dcterms:modified>
</cp:coreProperties>
</file>